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56" r:id="rId5"/>
    <p:sldId id="278" r:id="rId6"/>
    <p:sldId id="287" r:id="rId7"/>
    <p:sldId id="284" r:id="rId8"/>
    <p:sldId id="288" r:id="rId9"/>
    <p:sldId id="289" r:id="rId10"/>
    <p:sldId id="290" r:id="rId11"/>
    <p:sldId id="286" r:id="rId12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28" userDrawn="1">
          <p15:clr>
            <a:srgbClr val="A4A3A4"/>
          </p15:clr>
        </p15:guide>
        <p15:guide id="2" orient="horz" pos="9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6A5E"/>
    <a:srgbClr val="D8D2CD"/>
    <a:srgbClr val="C0C9C2"/>
    <a:srgbClr val="A5A5A5"/>
    <a:srgbClr val="BEB9AA"/>
    <a:srgbClr val="AA9D92"/>
    <a:srgbClr val="F2F1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3595" autoAdjust="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>
        <p:guide pos="4128"/>
        <p:guide orient="horz" pos="960"/>
      </p:guideLst>
    </p:cSldViewPr>
  </p:slideViewPr>
  <p:outlineViewPr>
    <p:cViewPr>
      <p:scale>
        <a:sx n="33" d="100"/>
        <a:sy n="33" d="100"/>
      </p:scale>
      <p:origin x="0" y="-4027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3" d="100"/>
          <a:sy n="83" d="100"/>
        </p:scale>
        <p:origin x="391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356E6020-4209-49A3-9DC4-18264096E79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7797462-F1DD-4E64-BC14-F17A0F34B5A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C97A548B-1AC5-4384-A8A9-2956134B809D}" type="datetime1">
              <a:rPr lang="ru-RU" smtClean="0"/>
              <a:t>11.09.2024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075F0E3-AC70-4B5A-BCEB-9E3C021C86A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8F68B5-925F-4468-95B3-EA77C29C342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88A06BE-7519-4B21-9E1D-AE6D6E69C38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3830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5AE8F-FB01-4F97-85F4-39880E0AF313}" type="datetime1">
              <a:rPr lang="ru-RU" smtClean="0"/>
              <a:pPr/>
              <a:t>11.09.2024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5A9B2C62-FE30-453D-946B-754E9E42C845}" type="slidenum">
              <a:rPr lang="ru-RU" noProof="0" smtClean="0"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29223263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Междустрочный</a:t>
            </a:r>
            <a:r>
              <a:rPr lang="ru-RU" dirty="0"/>
              <a:t> интервал + номера страниц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9B2C62-FE30-453D-946B-754E9E42C845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73754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529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96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6103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4542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48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5A9B2C62-FE30-453D-946B-754E9E42C845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62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5A9B2C62-FE30-453D-946B-754E9E42C84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1331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звание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Текст 21">
            <a:extLst>
              <a:ext uri="{FF2B5EF4-FFF2-40B4-BE49-F238E27FC236}">
                <a16:creationId xmlns:a16="http://schemas.microsoft.com/office/drawing/2014/main" id="{F2964EA8-200F-47C5-90C2-1DBA3D6D7CD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28700" y="5078187"/>
            <a:ext cx="3222058" cy="964620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3" name="Рисунок 19">
            <a:extLst>
              <a:ext uri="{FF2B5EF4-FFF2-40B4-BE49-F238E27FC236}">
                <a16:creationId xmlns:a16="http://schemas.microsoft.com/office/drawing/2014/main" id="{7878E298-5074-4E51-993E-34931A897F1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21413" y="0"/>
            <a:ext cx="4941887" cy="572611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42D26D0E-18C6-4DB1-B3A5-75E29BD65B17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noFill/>
          <a:ln w="15875" cap="flat" cmpd="sng" algn="ctr">
            <a:solidFill>
              <a:schemeClr val="accent2">
                <a:lumMod val="50000"/>
              </a:schemeClr>
            </a:solidFill>
            <a:prstDash val="solid"/>
            <a:miter lim="800000"/>
          </a:ln>
          <a:effectLst/>
        </p:spPr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89B90B-5C3C-4760-9360-5AE10BF87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90000"/>
              </a:lnSpc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3 столбцами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0337C3D7-7DDB-42A8-901A-EC153DD2745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0"/>
            <a:ext cx="4953000" cy="3302000"/>
          </a:xfrm>
        </p:spPr>
        <p:txBody>
          <a:bodyPr rtlCol="0"/>
          <a:lstStyle/>
          <a:p>
            <a:pPr rtl="0"/>
            <a:r>
              <a:rPr lang="ru-RU"/>
              <a:t>Вставка рисунка</a:t>
            </a:r>
            <a:endParaRPr lang="ru-RU" dirty="0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27B95226-A076-4D55-B408-1389A2F8C7A0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1028700" y="3556002"/>
            <a:ext cx="3108960" cy="2286000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Вставьте текст</a:t>
            </a:r>
            <a:endParaRPr lang="ru-RU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ru-RU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86673F10-179D-4539-AA33-AE34EC0457EF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4541520" y="3556001"/>
            <a:ext cx="3108960" cy="2285999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Вставьте текст</a:t>
            </a:r>
            <a:endParaRPr lang="ru-RU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ru-RU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19" name="Объект 2">
            <a:extLst>
              <a:ext uri="{FF2B5EF4-FFF2-40B4-BE49-F238E27FC236}">
                <a16:creationId xmlns:a16="http://schemas.microsoft.com/office/drawing/2014/main" id="{EB6CFC30-1A59-4D28-9E30-0FF7D632C6A2}"/>
              </a:ext>
            </a:extLst>
          </p:cNvPr>
          <p:cNvSpPr>
            <a:spLocks noGrp="1"/>
          </p:cNvSpPr>
          <p:nvPr>
            <p:ph idx="4294967295" hasCustomPrompt="1"/>
          </p:nvPr>
        </p:nvSpPr>
        <p:spPr>
          <a:xfrm>
            <a:off x="8054340" y="3556001"/>
            <a:ext cx="3108960" cy="2285999"/>
          </a:xfrm>
        </p:spPr>
        <p:txBody>
          <a:bodyPr rtlCol="0">
            <a:normAutofit/>
          </a:bodyPr>
          <a:lstStyle>
            <a:lvl1pPr>
              <a:defRPr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0" i="0" u="none" strike="noStrike" kern="1200" cap="none" spc="0" normalizeH="0" noProof="0">
                <a:ln>
                  <a:noFill/>
                </a:ln>
                <a:solidFill>
                  <a:srgbClr val="C0C9C2">
                    <a:lumMod val="50000"/>
                  </a:srgbClr>
                </a:solidFill>
                <a:effectLst/>
                <a:uLnTx/>
                <a:uFillTx/>
                <a:latin typeface="Biome Light" panose="020B0303030204020804" pitchFamily="34" charset="0"/>
                <a:ea typeface="+mn-ea"/>
                <a:cs typeface="Biome Light" panose="020B0303030204020804" pitchFamily="34" charset="0"/>
              </a:rPr>
              <a:t>Вставьте текст</a:t>
            </a:r>
            <a:endParaRPr lang="ru-RU" sz="1400">
              <a:solidFill>
                <a:srgbClr val="C0C9C2">
                  <a:lumMod val="50000"/>
                </a:srgb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>
              <a:ln>
                <a:noFill/>
              </a:ln>
              <a:solidFill>
                <a:srgbClr val="C0C9C2">
                  <a:lumMod val="50000"/>
                </a:srgbClr>
              </a:solidFill>
              <a:effectLst/>
              <a:uLnTx/>
              <a:uFillTx/>
              <a:latin typeface="Biome Light" panose="020B0303030204020804" pitchFamily="34" charset="0"/>
              <a:ea typeface="+mn-ea"/>
              <a:cs typeface="Biome Light" panose="020B0303030204020804" pitchFamily="34" charset="0"/>
            </a:endParaRPr>
          </a:p>
          <a:p>
            <a:pPr rtl="0"/>
            <a:endParaRPr lang="ru-RU" sz="1600" dirty="0">
              <a:solidFill>
                <a:schemeClr val="tx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Дата 3">
            <a:extLst>
              <a:ext uri="{FF2B5EF4-FFF2-40B4-BE49-F238E27FC236}">
                <a16:creationId xmlns:a16="http://schemas.microsoft.com/office/drawing/2014/main" id="{C4F3CC75-F9FA-4F77-9DD5-7E6C0F5C98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998B1AD-F79A-468B-A3DD-1B1E99031AC8}" type="datetime1">
              <a:rPr lang="ru-RU" smtClean="0"/>
              <a:t>11.09.2024</a:t>
            </a:fld>
            <a:endParaRPr lang="ru-RU" dirty="0"/>
          </a:p>
        </p:txBody>
      </p:sp>
      <p:sp>
        <p:nvSpPr>
          <p:cNvPr id="25" name="Номер слайда 5">
            <a:extLst>
              <a:ext uri="{FF2B5EF4-FFF2-40B4-BE49-F238E27FC236}">
                <a16:creationId xmlns:a16="http://schemas.microsoft.com/office/drawing/2014/main" id="{93B5B65C-5DE0-4F81-8115-758CDB591F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EF4A2ACE-2D85-4F78-818F-BBA6F6F0CC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0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 dirty="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/>
              <a:t>Заголовок слайда</a:t>
            </a:r>
            <a:endParaRPr lang="ru-RU" dirty="0"/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E4DCD8D3-DF79-446E-9961-5797EE888B4C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200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водк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Дата 3">
            <a:extLst>
              <a:ext uri="{FF2B5EF4-FFF2-40B4-BE49-F238E27FC236}">
                <a16:creationId xmlns:a16="http://schemas.microsoft.com/office/drawing/2014/main" id="{FCB4EDDC-C544-421C-905C-A4D40D98A5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1065627-8B18-4CF3-B0D7-7C84D98D6BB5}" type="datetime1">
              <a:rPr lang="ru-RU" noProof="0" smtClean="0"/>
              <a:t>11.09.2024</a:t>
            </a:fld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D9CBFDBF-2D2B-469A-9B2F-72F90474FB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BA55D6-2810-4163-9D43-FEDA674E2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6829" y="573503"/>
            <a:ext cx="10156826" cy="136959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C9E87E0B-D644-4037-B322-715C648BAD3B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4195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15">
            <a:extLst>
              <a:ext uri="{FF2B5EF4-FFF2-40B4-BE49-F238E27FC236}">
                <a16:creationId xmlns:a16="http://schemas.microsoft.com/office/drawing/2014/main" id="{940246AD-CE4F-4FD8-BCF6-5BA9ED62AC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543302"/>
            <a:ext cx="4953000" cy="2849562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0" name="Рисунок 13">
            <a:extLst>
              <a:ext uri="{FF2B5EF4-FFF2-40B4-BE49-F238E27FC236}">
                <a16:creationId xmlns:a16="http://schemas.microsoft.com/office/drawing/2014/main" id="{F8ECBB79-D5D3-4ECE-99F9-1B6834629E4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2849562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1" name="Текст 22">
            <a:extLst>
              <a:ext uri="{FF2B5EF4-FFF2-40B4-BE49-F238E27FC236}">
                <a16:creationId xmlns:a16="http://schemas.microsoft.com/office/drawing/2014/main" id="{C667C6DE-A3D4-4738-B7FC-43FB39FD7A2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01</a:t>
            </a:r>
          </a:p>
        </p:txBody>
      </p:sp>
      <p:sp>
        <p:nvSpPr>
          <p:cNvPr id="12" name="Текст 18">
            <a:extLst>
              <a:ext uri="{FF2B5EF4-FFF2-40B4-BE49-F238E27FC236}">
                <a16:creationId xmlns:a16="http://schemas.microsoft.com/office/drawing/2014/main" id="{12C18C04-19C8-4ECC-83E8-6E65128CEF4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130" y="2009776"/>
            <a:ext cx="3924300" cy="2849562"/>
          </a:xfrm>
        </p:spPr>
        <p:txBody>
          <a:bodyPr rtlCol="0">
            <a:normAutofit/>
          </a:bodyPr>
          <a:lstStyle>
            <a:lvl1pPr marL="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4D14E5D8-EB42-4C87-B4AE-4746909A2D3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9813" y="5067300"/>
            <a:ext cx="3913187" cy="1319213"/>
          </a:xfrm>
        </p:spPr>
        <p:txBody>
          <a:bodyPr rtlCol="0">
            <a:normAutofit/>
          </a:bodyPr>
          <a:lstStyle>
            <a:lvl1pPr>
              <a:defRPr lang="en-US" sz="1600" kern="1200" dirty="0" smtClean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20" name="Дата 3">
            <a:extLst>
              <a:ext uri="{FF2B5EF4-FFF2-40B4-BE49-F238E27FC236}">
                <a16:creationId xmlns:a16="http://schemas.microsoft.com/office/drawing/2014/main" id="{0649945F-7BBD-4042-AA34-709CE3402E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1701F81-F902-4554-8320-3CF457976334}" type="datetime1">
              <a:rPr lang="ru-RU" noProof="0" smtClean="0"/>
              <a:t>11.09.2024</a:t>
            </a:fld>
            <a:endParaRPr lang="ru-RU" noProof="0"/>
          </a:p>
        </p:txBody>
      </p:sp>
      <p:sp>
        <p:nvSpPr>
          <p:cNvPr id="21" name="Номер слайда 5">
            <a:extLst>
              <a:ext uri="{FF2B5EF4-FFF2-40B4-BE49-F238E27FC236}">
                <a16:creationId xmlns:a16="http://schemas.microsoft.com/office/drawing/2014/main" id="{51936C4A-DE5F-4BFE-AED0-47E48CD46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14" name="Заголовок 1">
            <a:extLst>
              <a:ext uri="{FF2B5EF4-FFF2-40B4-BE49-F238E27FC236}">
                <a16:creationId xmlns:a16="http://schemas.microsoft.com/office/drawing/2014/main" id="{F981B703-4F1F-41A6-AD71-3FFB2820FF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40130" y="465136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dirty="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43516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вестка дн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Текст 27">
            <a:extLst>
              <a:ext uri="{FF2B5EF4-FFF2-40B4-BE49-F238E27FC236}">
                <a16:creationId xmlns:a16="http://schemas.microsoft.com/office/drawing/2014/main" id="{661D25CF-5413-4949-A54A-8716608406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258050" y="2000250"/>
            <a:ext cx="4667250" cy="3398837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5" name="Дата 3">
            <a:extLst>
              <a:ext uri="{FF2B5EF4-FFF2-40B4-BE49-F238E27FC236}">
                <a16:creationId xmlns:a16="http://schemas.microsoft.com/office/drawing/2014/main" id="{224E3A4F-8479-4D38-A6D4-85F0883F37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6CF0316-E726-4AFC-A72F-4114753F7CD6}" type="datetime1">
              <a:rPr lang="ru-RU" noProof="0" smtClean="0"/>
              <a:t>11.09.2024</a:t>
            </a:fld>
            <a:endParaRPr lang="ru-RU" noProof="0"/>
          </a:p>
        </p:txBody>
      </p:sp>
      <p:sp>
        <p:nvSpPr>
          <p:cNvPr id="36" name="Номер слайда 5">
            <a:extLst>
              <a:ext uri="{FF2B5EF4-FFF2-40B4-BE49-F238E27FC236}">
                <a16:creationId xmlns:a16="http://schemas.microsoft.com/office/drawing/2014/main" id="{D5A5341A-4863-40E8-8B9A-FB4E71925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D2FED0-CD95-48B0-B54A-1F64F952C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42441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lnSpc>
                <a:spcPts val="6500"/>
              </a:lnSpc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68EF5E91-A275-4181-9C62-BC0773AD0512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2271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ведение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Рисунок 15">
            <a:extLst>
              <a:ext uri="{FF2B5EF4-FFF2-40B4-BE49-F238E27FC236}">
                <a16:creationId xmlns:a16="http://schemas.microsoft.com/office/drawing/2014/main" id="{423630CA-0A51-4B04-A57B-9E412A8FCD1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8847137" y="3862387"/>
            <a:ext cx="2316163" cy="253841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6" name="Рисунок 15">
            <a:extLst>
              <a:ext uri="{FF2B5EF4-FFF2-40B4-BE49-F238E27FC236}">
                <a16:creationId xmlns:a16="http://schemas.microsoft.com/office/drawing/2014/main" id="{3C994AE8-9E30-418E-8361-5D851AFA42C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10300" y="3854450"/>
            <a:ext cx="2316163" cy="253841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3D4E5783-2917-458E-BE61-F3D5AAA8F97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10300" y="465138"/>
            <a:ext cx="4953000" cy="3090862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Текст 22">
            <a:extLst>
              <a:ext uri="{FF2B5EF4-FFF2-40B4-BE49-F238E27FC236}">
                <a16:creationId xmlns:a16="http://schemas.microsoft.com/office/drawing/2014/main" id="{B1D734B5-5F1C-4E34-81FF-AD75105E83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1917" y="517972"/>
            <a:ext cx="29565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bg1"/>
                </a:solidFill>
                <a:latin typeface="+mj-lt"/>
              </a:defRPr>
            </a:lvl1pPr>
          </a:lstStyle>
          <a:p>
            <a:pPr lvl="0" rtl="0"/>
            <a:r>
              <a:rPr lang="ru-RU" noProof="0"/>
              <a:t>01</a:t>
            </a:r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65757DE8-43D6-4A47-ABC9-B39EC8016C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40130" y="2009775"/>
            <a:ext cx="3924300" cy="4391025"/>
          </a:xfrm>
        </p:spPr>
        <p:txBody>
          <a:bodyPr rtlCol="0">
            <a:normAutofit/>
          </a:bodyPr>
          <a:lstStyle>
            <a:lvl1pPr marL="0" indent="0">
              <a:lnSpc>
                <a:spcPct val="150000"/>
              </a:lnSpc>
              <a:buNone/>
              <a:defRPr sz="1600">
                <a:solidFill>
                  <a:schemeClr val="accent2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2">
                    <a:lumMod val="50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id="{984C97B0-0D42-4831-9ABD-390370C0F0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1B585B7-1DAD-4382-9AD8-79320F6119B1}" type="datetime1">
              <a:rPr lang="ru-RU" noProof="0" smtClean="0"/>
              <a:t>11.09.2024</a:t>
            </a:fld>
            <a:endParaRPr lang="ru-RU" noProof="0"/>
          </a:p>
        </p:txBody>
      </p:sp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CE8438DF-723C-49AB-AD18-1C40F107F5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32FDE8-62A6-4290-88E6-2795313DE27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465137"/>
            <a:ext cx="3935647" cy="134061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азрыв раздел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Текст 21">
            <a:extLst>
              <a:ext uri="{FF2B5EF4-FFF2-40B4-BE49-F238E27FC236}">
                <a16:creationId xmlns:a16="http://schemas.microsoft.com/office/drawing/2014/main" id="{BC85317C-3A2D-483F-B913-714129E195A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73045" y="2426610"/>
            <a:ext cx="2378075" cy="111125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ru-RU" noProof="0"/>
              <a:t>02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5DFEC7-1EEC-4FF2-868A-9799EA69FE8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37155" y="2714986"/>
            <a:ext cx="6674802" cy="6553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Щелкните, чтобы изменить образец</a:t>
            </a:r>
          </a:p>
        </p:txBody>
      </p:sp>
    </p:spTree>
    <p:extLst>
      <p:ext uri="{BB962C8B-B14F-4D97-AF65-F5344CB8AC3E}">
        <p14:creationId xmlns:p14="http://schemas.microsoft.com/office/powerpoint/2010/main" val="30106943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 и графи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Дата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3C5CFD7-6E8C-4329-80EA-39C9D8F85C48}" type="datetime1">
              <a:rPr lang="ru-RU" noProof="0" smtClean="0"/>
              <a:t>11.09.2024</a:t>
            </a:fld>
            <a:endParaRPr lang="ru-RU" noProof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40624600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Дата 3">
            <a:extLst>
              <a:ext uri="{FF2B5EF4-FFF2-40B4-BE49-F238E27FC236}">
                <a16:creationId xmlns:a16="http://schemas.microsoft.com/office/drawing/2014/main" id="{6E394D08-059F-42CF-AB8C-ED21F3BFB1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2F179787-88E9-49B6-B3D5-A23F5747F2C5}" type="datetime1">
              <a:rPr lang="ru-RU" noProof="0" smtClean="0"/>
              <a:t>11.09.2024</a:t>
            </a:fld>
            <a:endParaRPr lang="ru-RU" noProof="0"/>
          </a:p>
        </p:txBody>
      </p:sp>
      <p:sp>
        <p:nvSpPr>
          <p:cNvPr id="15" name="Номер слайда 5">
            <a:extLst>
              <a:ext uri="{FF2B5EF4-FFF2-40B4-BE49-F238E27FC236}">
                <a16:creationId xmlns:a16="http://schemas.microsoft.com/office/drawing/2014/main" id="{BDF7B388-741A-4181-9A9E-D8FA8EC49D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7" name="Рисунок 6">
            <a:extLst>
              <a:ext uri="{FF2B5EF4-FFF2-40B4-BE49-F238E27FC236}">
                <a16:creationId xmlns:a16="http://schemas.microsoft.com/office/drawing/2014/main" id="{2364FFEF-B933-46C6-A918-A80C987DB70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2147" y="0"/>
            <a:ext cx="3938588" cy="64008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pic>
        <p:nvPicPr>
          <p:cNvPr id="4" name="Рисунок 3" hidden="1">
            <a:extLst>
              <a:ext uri="{FF2B5EF4-FFF2-40B4-BE49-F238E27FC236}">
                <a16:creationId xmlns:a16="http://schemas.microsoft.com/office/drawing/2014/main" id="{59E5EAF8-68C2-4910-8F66-D9320B9574C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7967" y="2105933"/>
            <a:ext cx="5297883" cy="1024217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E3BE48E1-D3BE-4B52-B2EC-13A514CB0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7966" y="2105933"/>
            <a:ext cx="5297883" cy="2237467"/>
          </a:xfrm>
        </p:spPr>
        <p:txBody>
          <a:bodyPr rtlCol="0" anchor="t">
            <a:normAutofit/>
          </a:bodyPr>
          <a:lstStyle>
            <a:lvl1pPr>
              <a:lnSpc>
                <a:spcPct val="150000"/>
              </a:lnSpc>
              <a:spcBef>
                <a:spcPts val="1000"/>
              </a:spcBef>
              <a:defRPr sz="20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516745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ременная шка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Дата 3">
            <a:extLst>
              <a:ext uri="{FF2B5EF4-FFF2-40B4-BE49-F238E27FC236}">
                <a16:creationId xmlns:a16="http://schemas.microsoft.com/office/drawing/2014/main" id="{50815B22-13FE-47CD-9F79-73704A278B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7F205536-CA8F-4B07-8025-8173118AC95E}" type="datetime1">
              <a:rPr lang="ru-RU" noProof="0" smtClean="0"/>
              <a:t>11.09.2024</a:t>
            </a:fld>
            <a:endParaRPr lang="ru-RU" noProof="0"/>
          </a:p>
        </p:txBody>
      </p:sp>
      <p:sp>
        <p:nvSpPr>
          <p:cNvPr id="16" name="Номер слайда 5">
            <a:extLst>
              <a:ext uri="{FF2B5EF4-FFF2-40B4-BE49-F238E27FC236}">
                <a16:creationId xmlns:a16="http://schemas.microsoft.com/office/drawing/2014/main" id="{D7669539-CB64-44F5-999D-7B9E61F8A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22BA076-F3B9-47CB-80C2-BE29F157D04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54075" y="1625600"/>
            <a:ext cx="10499725" cy="4860925"/>
          </a:xfrm>
        </p:spPr>
        <p:txBody>
          <a:bodyPr rtlCol="0"/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909627E-FE70-43A1-B0CB-4D4F6C32C2D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54074" y="122239"/>
            <a:ext cx="10499725" cy="1355724"/>
          </a:xfr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Текст 22">
            <a:extLst>
              <a:ext uri="{FF2B5EF4-FFF2-40B4-BE49-F238E27FC236}">
                <a16:creationId xmlns:a16="http://schemas.microsoft.com/office/drawing/2014/main" id="{41BF345D-81AF-4851-83A1-62339848905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61917" y="517972"/>
            <a:ext cx="3108960" cy="1333500"/>
          </a:xfrm>
        </p:spPr>
        <p:txBody>
          <a:bodyPr rtlCol="0">
            <a:noAutofit/>
          </a:bodyPr>
          <a:lstStyle>
            <a:lvl1pPr marL="0" indent="0">
              <a:lnSpc>
                <a:spcPct val="90000"/>
              </a:lnSpc>
              <a:buNone/>
              <a:defRPr sz="8800" b="1">
                <a:solidFill>
                  <a:schemeClr val="tx1"/>
                </a:solidFill>
              </a:defRPr>
            </a:lvl1pPr>
          </a:lstStyle>
          <a:p>
            <a:pPr lvl="0" rtl="0"/>
            <a:r>
              <a:rPr lang="ru-RU" noProof="0"/>
              <a:t>01</a:t>
            </a:r>
          </a:p>
        </p:txBody>
      </p:sp>
      <p:sp>
        <p:nvSpPr>
          <p:cNvPr id="21" name="Рисунок 20">
            <a:extLst>
              <a:ext uri="{FF2B5EF4-FFF2-40B4-BE49-F238E27FC236}">
                <a16:creationId xmlns:a16="http://schemas.microsoft.com/office/drawing/2014/main" id="{EC4F3A57-45ED-498D-858C-3EE63DF129C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036601" y="3552677"/>
            <a:ext cx="1874874" cy="284812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2" name="Рисунок 20">
            <a:extLst>
              <a:ext uri="{FF2B5EF4-FFF2-40B4-BE49-F238E27FC236}">
                <a16:creationId xmlns:a16="http://schemas.microsoft.com/office/drawing/2014/main" id="{1AC5BB09-E3BA-4948-93B3-EDCAAB80311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3101197" y="3552677"/>
            <a:ext cx="1874874" cy="284812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3" name="Рисунок 20">
            <a:extLst>
              <a:ext uri="{FF2B5EF4-FFF2-40B4-BE49-F238E27FC236}">
                <a16:creationId xmlns:a16="http://schemas.microsoft.com/office/drawing/2014/main" id="{BF83C6B7-5484-4586-8830-098BDCD9C9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66324" y="3552677"/>
            <a:ext cx="1874874" cy="284812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4" name="Рисунок 20">
            <a:extLst>
              <a:ext uri="{FF2B5EF4-FFF2-40B4-BE49-F238E27FC236}">
                <a16:creationId xmlns:a16="http://schemas.microsoft.com/office/drawing/2014/main" id="{0C5663B1-EED6-4D80-A7C2-19E1366387A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39069" y="3552677"/>
            <a:ext cx="1874874" cy="284812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25" name="Рисунок 20">
            <a:extLst>
              <a:ext uri="{FF2B5EF4-FFF2-40B4-BE49-F238E27FC236}">
                <a16:creationId xmlns:a16="http://schemas.microsoft.com/office/drawing/2014/main" id="{D21E7B61-407B-40A7-9AF6-0D7E7106BCF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296046" y="3552677"/>
            <a:ext cx="1874874" cy="2848123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30" name="Дата 3">
            <a:extLst>
              <a:ext uri="{FF2B5EF4-FFF2-40B4-BE49-F238E27FC236}">
                <a16:creationId xmlns:a16="http://schemas.microsoft.com/office/drawing/2014/main" id="{415C3ACC-5A8A-46E6-BA0D-90ADD27E2F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9863E3B-BC9B-4D1D-91C8-CB38CFB345F9}" type="datetime1">
              <a:rPr lang="ru-RU" noProof="0" smtClean="0"/>
              <a:t>11.09.2024</a:t>
            </a:fld>
            <a:endParaRPr lang="ru-RU" noProof="0"/>
          </a:p>
        </p:txBody>
      </p:sp>
      <p:sp>
        <p:nvSpPr>
          <p:cNvPr id="31" name="Номер слайда 5">
            <a:extLst>
              <a:ext uri="{FF2B5EF4-FFF2-40B4-BE49-F238E27FC236}">
                <a16:creationId xmlns:a16="http://schemas.microsoft.com/office/drawing/2014/main" id="{0D00A5C2-DCEE-4CB3-9307-61EB88B1D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E8CB70-B054-4294-AD29-EE7A75C72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651507"/>
            <a:ext cx="8991563" cy="1005839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lnSpc>
                <a:spcPct val="90000"/>
              </a:lnSpc>
              <a:defRPr lang="en-US">
                <a:solidFill>
                  <a:schemeClr val="accent2">
                    <a:lumMod val="50000"/>
                  </a:schemeClr>
                </a:solidFill>
                <a:ea typeface="+mn-ea"/>
                <a:cs typeface="+mn-cs"/>
              </a:defRPr>
            </a:lvl1pPr>
          </a:lstStyle>
          <a:p>
            <a:pPr marL="0" lvl="0" indent="0" rtl="0">
              <a:spcBef>
                <a:spcPts val="1000"/>
              </a:spcBef>
              <a:buFont typeface="Arial" panose="020B0604020202020204" pitchFamily="34" charset="0"/>
            </a:pPr>
            <a:r>
              <a:rPr lang="ru-RU" noProof="0"/>
              <a:t>Образец заголовка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E0D608-4E7A-4014-9F62-CB43A0C8394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36638" y="2717800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Имя</a:t>
            </a:r>
          </a:p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6" name="Текст 3">
            <a:extLst>
              <a:ext uri="{FF2B5EF4-FFF2-40B4-BE49-F238E27FC236}">
                <a16:creationId xmlns:a16="http://schemas.microsoft.com/office/drawing/2014/main" id="{9C3A63B0-4EEA-45BC-A016-5FDA0969EA0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08610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Имя</a:t>
            </a:r>
          </a:p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7" name="Текст 3">
            <a:extLst>
              <a:ext uri="{FF2B5EF4-FFF2-40B4-BE49-F238E27FC236}">
                <a16:creationId xmlns:a16="http://schemas.microsoft.com/office/drawing/2014/main" id="{7080679B-5220-4478-B631-7112F870B7A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14350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Имя</a:t>
            </a:r>
          </a:p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8" name="Текст 3">
            <a:extLst>
              <a:ext uri="{FF2B5EF4-FFF2-40B4-BE49-F238E27FC236}">
                <a16:creationId xmlns:a16="http://schemas.microsoft.com/office/drawing/2014/main" id="{9E4F61A3-2797-46FB-ACA7-0443E3BBDD2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3907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Имя</a:t>
            </a:r>
          </a:p>
          <a:p>
            <a:pPr lvl="0" rtl="0"/>
            <a:r>
              <a:rPr lang="ru-RU" noProof="0"/>
              <a:t>Название</a:t>
            </a:r>
          </a:p>
        </p:txBody>
      </p:sp>
      <p:sp>
        <p:nvSpPr>
          <p:cNvPr id="29" name="Текст 3">
            <a:extLst>
              <a:ext uri="{FF2B5EF4-FFF2-40B4-BE49-F238E27FC236}">
                <a16:creationId xmlns:a16="http://schemas.microsoft.com/office/drawing/2014/main" id="{14ED733B-1DE9-4FDC-BD5F-2BE3BB07C9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304020" y="2718405"/>
            <a:ext cx="1866900" cy="711200"/>
          </a:xfrm>
        </p:spPr>
        <p:txBody>
          <a:bodyPr rtlCol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accent2">
                    <a:lumMod val="50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 rtl="0"/>
            <a:r>
              <a:rPr lang="ru-RU" noProof="0"/>
              <a:t>Имя</a:t>
            </a:r>
          </a:p>
          <a:p>
            <a:pPr lvl="0" rtl="0"/>
            <a:r>
              <a:rPr lang="ru-RU" noProof="0"/>
              <a:t>Название</a:t>
            </a:r>
          </a:p>
        </p:txBody>
      </p:sp>
    </p:spTree>
    <p:extLst>
      <p:ext uri="{BB962C8B-B14F-4D97-AF65-F5344CB8AC3E}">
        <p14:creationId xmlns:p14="http://schemas.microsoft.com/office/powerpoint/2010/main" val="2405858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одержимое с 1 столбцом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9">
            <a:extLst>
              <a:ext uri="{FF2B5EF4-FFF2-40B4-BE49-F238E27FC236}">
                <a16:creationId xmlns:a16="http://schemas.microsoft.com/office/drawing/2014/main" id="{B275B11D-8F3F-472B-BBCC-A4F7415AC0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8700" y="3543300"/>
            <a:ext cx="3924300" cy="3314700"/>
          </a:xfrm>
        </p:spPr>
        <p:txBody>
          <a:bodyPr rtlCol="0"/>
          <a:lstStyle/>
          <a:p>
            <a:pPr rtl="0"/>
            <a:r>
              <a:rPr lang="ru-RU" noProof="0"/>
              <a:t>Вставка рисунка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99F0629D-1A5F-4F4F-90D6-430379624EF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191250" y="1981200"/>
            <a:ext cx="4972050" cy="4473575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 rtl="0"/>
            <a:r>
              <a:rPr lang="ru-RU" sz="1600" noProof="0">
                <a:solidFill>
                  <a:schemeClr val="tx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Образец текста</a:t>
            </a:r>
          </a:p>
        </p:txBody>
      </p:sp>
      <p:sp>
        <p:nvSpPr>
          <p:cNvPr id="17" name="Дата 3">
            <a:extLst>
              <a:ext uri="{FF2B5EF4-FFF2-40B4-BE49-F238E27FC236}">
                <a16:creationId xmlns:a16="http://schemas.microsoft.com/office/drawing/2014/main" id="{218C063B-0EE9-4FD5-A116-241C245452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265AB9B-4D6C-400A-B641-CCFA2520DE7E}" type="datetime1">
              <a:rPr lang="ru-RU" noProof="0" smtClean="0"/>
              <a:t>11.09.2024</a:t>
            </a:fld>
            <a:endParaRPr lang="ru-RU" noProof="0"/>
          </a:p>
        </p:txBody>
      </p:sp>
      <p:sp>
        <p:nvSpPr>
          <p:cNvPr id="18" name="Номер слайда 5">
            <a:extLst>
              <a:ext uri="{FF2B5EF4-FFF2-40B4-BE49-F238E27FC236}">
                <a16:creationId xmlns:a16="http://schemas.microsoft.com/office/drawing/2014/main" id="{D417B369-6569-4DCC-B684-BE1A7C5D0B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EC1A7-43C3-481E-95D0-5616242E1A0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34" y="539225"/>
            <a:ext cx="3924300" cy="2434386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7200">
                <a:solidFill>
                  <a:schemeClr val="accent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lvl="0" rtl="0"/>
            <a:r>
              <a:rPr lang="ru-RU" noProof="0"/>
              <a:t>Заголовок слайда</a:t>
            </a:r>
          </a:p>
        </p:txBody>
      </p: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DC6CF0E0-8FF2-4FE7-AC69-85BEFA656508}"/>
              </a:ext>
            </a:extLst>
          </p:cNvPr>
          <p:cNvCxnSpPr>
            <a:cxnSpLocks/>
          </p:cNvCxnSpPr>
          <p:nvPr userDrawn="1"/>
        </p:nvCxnSpPr>
        <p:spPr>
          <a:xfrm>
            <a:off x="1028700" y="457211"/>
            <a:ext cx="1142999" cy="0"/>
          </a:xfrm>
          <a:prstGeom prst="line">
            <a:avLst/>
          </a:prstGeom>
          <a:ln w="15875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51072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33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B3C7A04-4CD6-4A30-895F-D2A8EC215C72}" type="datetime1">
              <a:rPr lang="ru-RU" noProof="0" smtClean="0"/>
              <a:t>11.09.2024</a:t>
            </a:fld>
            <a:endParaRPr lang="ru-RU" noProof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ru-RU" noProof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15450" y="648698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defRPr>
            </a:lvl1pPr>
          </a:lstStyle>
          <a:p>
            <a:pPr rtl="0"/>
            <a:fld id="{294A09A9-5501-47C1-A89A-A340965A2BE2}" type="slidenum">
              <a:rPr lang="ru-RU" noProof="0" smtClean="0"/>
              <a:pPr/>
              <a:t>‹#›</a:t>
            </a:fld>
            <a:endParaRPr lang="ru-RU" noProof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9" r:id="rId8"/>
    <p:sldLayoutId id="2147483655" r:id="rId9"/>
    <p:sldLayoutId id="2147483656" r:id="rId10"/>
    <p:sldLayoutId id="2147483658" r:id="rId11"/>
    <p:sldLayoutId id="2147483657" r:id="rId1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5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5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8" userDrawn="1">
          <p15:clr>
            <a:srgbClr val="F26B43"/>
          </p15:clr>
        </p15:guide>
        <p15:guide id="2" pos="1176" userDrawn="1">
          <p15:clr>
            <a:srgbClr val="F26B43"/>
          </p15:clr>
        </p15:guide>
        <p15:guide id="3" pos="1296" userDrawn="1">
          <p15:clr>
            <a:srgbClr val="F26B43"/>
          </p15:clr>
        </p15:guide>
        <p15:guide id="4" pos="1824" userDrawn="1">
          <p15:clr>
            <a:srgbClr val="F26B43"/>
          </p15:clr>
        </p15:guide>
        <p15:guide id="5" pos="1944" userDrawn="1">
          <p15:clr>
            <a:srgbClr val="F26B43"/>
          </p15:clr>
        </p15:guide>
        <p15:guide id="6" pos="2472" userDrawn="1">
          <p15:clr>
            <a:srgbClr val="F26B43"/>
          </p15:clr>
        </p15:guide>
        <p15:guide id="7" pos="2592" userDrawn="1">
          <p15:clr>
            <a:srgbClr val="F26B43"/>
          </p15:clr>
        </p15:guide>
        <p15:guide id="8" pos="3120" userDrawn="1">
          <p15:clr>
            <a:srgbClr val="F26B43"/>
          </p15:clr>
        </p15:guide>
        <p15:guide id="9" pos="3240" userDrawn="1">
          <p15:clr>
            <a:srgbClr val="F26B43"/>
          </p15:clr>
        </p15:guide>
        <p15:guide id="10" pos="3792" userDrawn="1">
          <p15:clr>
            <a:srgbClr val="F26B43"/>
          </p15:clr>
        </p15:guide>
        <p15:guide id="11" pos="3912" userDrawn="1">
          <p15:clr>
            <a:srgbClr val="F26B43"/>
          </p15:clr>
        </p15:guide>
        <p15:guide id="12" pos="4416" userDrawn="1">
          <p15:clr>
            <a:srgbClr val="F26B43"/>
          </p15:clr>
        </p15:guide>
        <p15:guide id="13" pos="4560" userDrawn="1">
          <p15:clr>
            <a:srgbClr val="F26B43"/>
          </p15:clr>
        </p15:guide>
        <p15:guide id="14" pos="5088" userDrawn="1">
          <p15:clr>
            <a:srgbClr val="F26B43"/>
          </p15:clr>
        </p15:guide>
        <p15:guide id="15" pos="5208" userDrawn="1">
          <p15:clr>
            <a:srgbClr val="F26B43"/>
          </p15:clr>
        </p15:guide>
        <p15:guide id="16" pos="5736" userDrawn="1">
          <p15:clr>
            <a:srgbClr val="F26B43"/>
          </p15:clr>
        </p15:guide>
        <p15:guide id="17" pos="5856" userDrawn="1">
          <p15:clr>
            <a:srgbClr val="F26B43"/>
          </p15:clr>
        </p15:guide>
        <p15:guide id="18" pos="6384" userDrawn="1">
          <p15:clr>
            <a:srgbClr val="F26B43"/>
          </p15:clr>
        </p15:guide>
        <p15:guide id="19" pos="6504" userDrawn="1">
          <p15:clr>
            <a:srgbClr val="F26B43"/>
          </p15:clr>
        </p15:guide>
        <p15:guide id="20" pos="7032" userDrawn="1">
          <p15:clr>
            <a:srgbClr val="F26B43"/>
          </p15:clr>
        </p15:guide>
        <p15:guide id="21" orient="horz" pos="288" userDrawn="1">
          <p15:clr>
            <a:srgbClr val="F26B43"/>
          </p15:clr>
        </p15:guide>
        <p15:guide id="22" orient="horz" pos="1128" userDrawn="1">
          <p15:clr>
            <a:srgbClr val="F26B43"/>
          </p15:clr>
        </p15:guide>
        <p15:guide id="23" orient="horz" pos="1248" userDrawn="1">
          <p15:clr>
            <a:srgbClr val="F26B43"/>
          </p15:clr>
        </p15:guide>
        <p15:guide id="24" orient="horz" pos="2088" userDrawn="1">
          <p15:clr>
            <a:srgbClr val="F26B43"/>
          </p15:clr>
        </p15:guide>
        <p15:guide id="25" orient="horz" pos="2232" userDrawn="1">
          <p15:clr>
            <a:srgbClr val="F26B43"/>
          </p15:clr>
        </p15:guide>
        <p15:guide id="26" orient="horz" pos="3048" userDrawn="1">
          <p15:clr>
            <a:srgbClr val="F26B43"/>
          </p15:clr>
        </p15:guide>
        <p15:guide id="27" orient="horz" pos="3192" userDrawn="1">
          <p15:clr>
            <a:srgbClr val="F26B43"/>
          </p15:clr>
        </p15:guide>
        <p15:guide id="28" orient="horz" pos="40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C9C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8467C95-DF23-40B9-B265-2E6F3DE290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513" y="876299"/>
            <a:ext cx="5181486" cy="2269573"/>
          </a:xfrm>
        </p:spPr>
        <p:txBody>
          <a:bodyPr rtlCol="0">
            <a:normAutofit/>
          </a:bodyPr>
          <a:lstStyle/>
          <a:p>
            <a:pPr rtl="0"/>
            <a:r>
              <a:rPr lang="ru-RU" sz="4800" dirty="0"/>
              <a:t>Приготовление горячего завтрака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25D8EF-1136-491E-80D7-1A5A4F123AE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028700" y="5371802"/>
            <a:ext cx="3222058" cy="416602"/>
          </a:xfrm>
        </p:spPr>
        <p:txBody>
          <a:bodyPr/>
          <a:lstStyle/>
          <a:p>
            <a:r>
              <a:rPr lang="ru-RU" dirty="0"/>
              <a:t>МБОУ "СОШ им А. </a:t>
            </a:r>
            <a:r>
              <a:rPr lang="ru-RU" dirty="0" err="1"/>
              <a:t>Антошечкина</a:t>
            </a:r>
            <a:r>
              <a:rPr lang="ru-RU" dirty="0"/>
              <a:t>"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CE4346-3B43-4914-92BB-DFD47CCE00D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/>
          <a:srcRect t="7453" b="74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Заголовок 17">
            <a:extLst>
              <a:ext uri="{FF2B5EF4-FFF2-40B4-BE49-F238E27FC236}">
                <a16:creationId xmlns:a16="http://schemas.microsoft.com/office/drawing/2014/main" id="{EA6B7DE5-BFCC-4EEF-9609-8AA1C7CAD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465137"/>
            <a:ext cx="10439400" cy="1340615"/>
          </a:xfrm>
        </p:spPr>
        <p:txBody>
          <a:bodyPr rtlCol="0"/>
          <a:lstStyle/>
          <a:p>
            <a:pPr algn="ctr" rtl="0"/>
            <a:r>
              <a:rPr lang="ru-RU" sz="3600" dirty="0"/>
              <a:t>Польза горячего завтрака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10288270" cy="4391025"/>
          </a:xfrm>
        </p:spPr>
        <p:txBody>
          <a:bodyPr rtlCol="0">
            <a:normAutofit/>
          </a:bodyPr>
          <a:lstStyle/>
          <a:p>
            <a:r>
              <a:rPr lang="ru-RU" dirty="0"/>
              <a:t>Горячий завтрак – это не просто еда, это заряд энергии на весь учебный день. Он помогает:</a:t>
            </a:r>
          </a:p>
          <a:p>
            <a:r>
              <a:rPr lang="ru-RU" dirty="0"/>
              <a:t>* Улучшить концентрацию: Питательные вещества из горячего завтрака питают мозг, улучшая память и способность к концентрации.</a:t>
            </a:r>
          </a:p>
          <a:p>
            <a:r>
              <a:rPr lang="ru-RU" dirty="0"/>
              <a:t>* Повысить физическую активность: Достаточное количество энергии позволяет ребенку быть более активным на уроках и во время игр.</a:t>
            </a:r>
          </a:p>
          <a:p>
            <a:r>
              <a:rPr lang="ru-RU" dirty="0"/>
              <a:t>* Снизить риск переедания: Сытный завтрак помогает контролировать аппетит в течение дня, снижая риск переедания и выбора вредных перекусов.</a:t>
            </a:r>
          </a:p>
          <a:p>
            <a:r>
              <a:rPr lang="ru-RU" dirty="0"/>
              <a:t>* Улучшить настроение: Горячий завтрак поднимает настроение и создает положительный настрой на весь день.</a:t>
            </a:r>
          </a:p>
        </p:txBody>
      </p:sp>
      <p:sp>
        <p:nvSpPr>
          <p:cNvPr id="35" name="Номер слайда 34">
            <a:extLst>
              <a:ext uri="{FF2B5EF4-FFF2-40B4-BE49-F238E27FC236}">
                <a16:creationId xmlns:a16="http://schemas.microsoft.com/office/drawing/2014/main" id="{5789CCB9-138D-4D90-8AFB-AC5C736125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293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9055465-EA9F-436E-A0C3-64912E06B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839" y="475126"/>
            <a:ext cx="9430322" cy="65532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dirty="0"/>
              <a:t>Омлет с сыром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5E7965B-EED3-409A-BD08-3AFA880F9715}"/>
              </a:ext>
            </a:extLst>
          </p:cNvPr>
          <p:cNvSpPr txBox="1"/>
          <p:nvPr/>
        </p:nvSpPr>
        <p:spPr>
          <a:xfrm>
            <a:off x="738231" y="2030136"/>
            <a:ext cx="102597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5B6A5E"/>
                </a:solidFill>
              </a:rPr>
              <a:t>Омлет с сыром – это не только вкусно, но и очень полезно. Он содержит:</a:t>
            </a:r>
          </a:p>
          <a:p>
            <a:endParaRPr lang="ru-RU" sz="2400" dirty="0">
              <a:solidFill>
                <a:srgbClr val="5B6A5E"/>
              </a:solidFill>
            </a:endParaRPr>
          </a:p>
          <a:p>
            <a:r>
              <a:rPr lang="ru-RU" sz="2400" b="1" dirty="0">
                <a:solidFill>
                  <a:srgbClr val="5B6A5E"/>
                </a:solidFill>
              </a:rPr>
              <a:t>* Белок: </a:t>
            </a:r>
            <a:r>
              <a:rPr lang="ru-RU" sz="2400" dirty="0">
                <a:solidFill>
                  <a:srgbClr val="5B6A5E"/>
                </a:solidFill>
              </a:rPr>
              <a:t>Необходим для роста и восстановления тканей, особенно мышц.</a:t>
            </a:r>
          </a:p>
          <a:p>
            <a:r>
              <a:rPr lang="ru-RU" sz="2400" b="1" dirty="0">
                <a:solidFill>
                  <a:srgbClr val="5B6A5E"/>
                </a:solidFill>
              </a:rPr>
              <a:t>*</a:t>
            </a:r>
            <a:r>
              <a:rPr lang="ru-RU" sz="2400" dirty="0">
                <a:solidFill>
                  <a:srgbClr val="5B6A5E"/>
                </a:solidFill>
              </a:rPr>
              <a:t> </a:t>
            </a:r>
            <a:r>
              <a:rPr lang="ru-RU" sz="2400" b="1" dirty="0">
                <a:solidFill>
                  <a:srgbClr val="5B6A5E"/>
                </a:solidFill>
              </a:rPr>
              <a:t>Жиры: </a:t>
            </a:r>
            <a:r>
              <a:rPr lang="ru-RU" sz="2400" dirty="0">
                <a:solidFill>
                  <a:srgbClr val="5B6A5E"/>
                </a:solidFill>
              </a:rPr>
              <a:t>Дают энергию и помогают усваиваться витаминам.</a:t>
            </a:r>
          </a:p>
          <a:p>
            <a:r>
              <a:rPr lang="ru-RU" sz="2400" b="1" dirty="0">
                <a:solidFill>
                  <a:srgbClr val="5B6A5E"/>
                </a:solidFill>
              </a:rPr>
              <a:t>*</a:t>
            </a:r>
            <a:r>
              <a:rPr lang="ru-RU" sz="2400" dirty="0">
                <a:solidFill>
                  <a:srgbClr val="5B6A5E"/>
                </a:solidFill>
              </a:rPr>
              <a:t> </a:t>
            </a:r>
            <a:r>
              <a:rPr lang="ru-RU" sz="2400" b="1" dirty="0">
                <a:solidFill>
                  <a:srgbClr val="5B6A5E"/>
                </a:solidFill>
              </a:rPr>
              <a:t>Кальций</a:t>
            </a:r>
            <a:r>
              <a:rPr lang="ru-RU" sz="2400" dirty="0">
                <a:solidFill>
                  <a:srgbClr val="5B6A5E"/>
                </a:solidFill>
              </a:rPr>
              <a:t>: Важен для крепких костей и зубов.</a:t>
            </a:r>
          </a:p>
          <a:p>
            <a:r>
              <a:rPr lang="ru-RU" sz="2400" b="1" dirty="0">
                <a:solidFill>
                  <a:srgbClr val="5B6A5E"/>
                </a:solidFill>
              </a:rPr>
              <a:t>* Витамины и минералы</a:t>
            </a:r>
            <a:r>
              <a:rPr lang="ru-RU" sz="2400" dirty="0">
                <a:solidFill>
                  <a:srgbClr val="5B6A5E"/>
                </a:solidFill>
              </a:rPr>
              <a:t>: Поддерживают иммунитет и общее здоровье организма.</a:t>
            </a:r>
          </a:p>
        </p:txBody>
      </p:sp>
    </p:spTree>
    <p:extLst>
      <p:ext uri="{BB962C8B-B14F-4D97-AF65-F5344CB8AC3E}">
        <p14:creationId xmlns:p14="http://schemas.microsoft.com/office/powerpoint/2010/main" val="1912012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Заголовок 27">
            <a:extLst>
              <a:ext uri="{FF2B5EF4-FFF2-40B4-BE49-F238E27FC236}">
                <a16:creationId xmlns:a16="http://schemas.microsoft.com/office/drawing/2014/main" id="{BF59AC89-2307-4F1C-962F-D954A6C80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8585" y="1940535"/>
            <a:ext cx="5586194" cy="4049204"/>
          </a:xfrm>
        </p:spPr>
        <p:txBody>
          <a:bodyPr rtlCol="0">
            <a:noAutofit/>
          </a:bodyPr>
          <a:lstStyle/>
          <a:p>
            <a:r>
              <a:rPr lang="ru-RU" sz="1600" dirty="0"/>
              <a:t>Все продовольственное сырье, пищевые продукты, используемые для приготовления блюда </a:t>
            </a:r>
            <a:br>
              <a:rPr lang="ru-RU" sz="1600" dirty="0"/>
            </a:br>
            <a:r>
              <a:rPr lang="ru-RU" sz="1600" dirty="0"/>
              <a:t>«Омлет с сыром», соответствуют требованиям действующих нормативных и технических документов, имеют сопроводительные документы, подтверждающие их безопасность и качество.</a:t>
            </a:r>
            <a:br>
              <a:rPr lang="ru-RU" sz="1600" dirty="0"/>
            </a:br>
            <a:br>
              <a:rPr lang="ru-RU" sz="1600" dirty="0"/>
            </a:br>
            <a:r>
              <a:rPr lang="ru-RU" sz="1600" dirty="0"/>
              <a:t>Подготовка сырья производится в соответствии с рекомендациями Сборника технологических нормативов для предприятий общественного питания и технологическими рекомендациями.</a:t>
            </a:r>
            <a:br>
              <a:rPr lang="ru-RU" sz="1600" dirty="0"/>
            </a:br>
            <a:endParaRPr lang="ru-RU" sz="1600" dirty="0"/>
          </a:p>
        </p:txBody>
      </p:sp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id="{ED61D9CF-8ACA-4237-8E03-D79B6B89F0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4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5BF116-9D89-4F95-8232-925C85251D0D}"/>
              </a:ext>
            </a:extLst>
          </p:cNvPr>
          <p:cNvSpPr txBox="1"/>
          <p:nvPr/>
        </p:nvSpPr>
        <p:spPr>
          <a:xfrm>
            <a:off x="727046" y="451013"/>
            <a:ext cx="107379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5B6A5E"/>
                </a:solidFill>
              </a:rPr>
              <a:t>Качество сырья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B4781B8-4248-4FE4-851E-4C3D50D12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221" y="1559379"/>
            <a:ext cx="3697541" cy="469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999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9E24BCE-48CF-4EA0-8CEE-DABDE8C6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Технологический процесс</a:t>
            </a:r>
          </a:p>
        </p:txBody>
      </p:sp>
      <p:sp>
        <p:nvSpPr>
          <p:cNvPr id="37" name="Номер слайда 36">
            <a:extLst>
              <a:ext uri="{FF2B5EF4-FFF2-40B4-BE49-F238E27FC236}">
                <a16:creationId xmlns:a16="http://schemas.microsoft.com/office/drawing/2014/main" id="{BF214639-68C6-49E7-90D4-F4DAFEFB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5</a:t>
            </a:fld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3EB33B-12D0-4CDC-80A6-6A220B83C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0639" y="1855041"/>
            <a:ext cx="3148668" cy="2361501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312E2384-8AB4-4C1C-A2DF-337C84C575A1}"/>
              </a:ext>
            </a:extLst>
          </p:cNvPr>
          <p:cNvSpPr txBox="1"/>
          <p:nvPr/>
        </p:nvSpPr>
        <p:spPr>
          <a:xfrm>
            <a:off x="4446872" y="1953928"/>
            <a:ext cx="65933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5B6A5E"/>
                </a:solidFill>
              </a:rPr>
              <a:t>Шаг 1: Подготовка ингредиентов</a:t>
            </a:r>
          </a:p>
          <a:p>
            <a:br>
              <a:rPr lang="ru-RU" dirty="0">
                <a:solidFill>
                  <a:srgbClr val="5B6A5E"/>
                </a:solidFill>
              </a:rPr>
            </a:br>
            <a:r>
              <a:rPr lang="ru-RU" dirty="0">
                <a:solidFill>
                  <a:srgbClr val="5B6A5E"/>
                </a:solidFill>
              </a:rPr>
              <a:t>-   Яйца (предварительно промываются)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5B6A5E"/>
                </a:solidFill>
              </a:rPr>
              <a:t>Молоко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5B6A5E"/>
                </a:solidFill>
              </a:rPr>
              <a:t>Твердый сыр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5B6A5E"/>
                </a:solidFill>
              </a:rPr>
              <a:t>Растительное масло</a:t>
            </a:r>
          </a:p>
          <a:p>
            <a:pPr marL="285750" indent="-285750">
              <a:buFontTx/>
              <a:buChar char="-"/>
            </a:pPr>
            <a:r>
              <a:rPr lang="ru-RU" dirty="0">
                <a:solidFill>
                  <a:srgbClr val="5B6A5E"/>
                </a:solidFill>
              </a:rPr>
              <a:t>Соль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3F7583-D49F-4DA5-B630-7F8FDB2DE469}"/>
              </a:ext>
            </a:extLst>
          </p:cNvPr>
          <p:cNvSpPr txBox="1"/>
          <p:nvPr/>
        </p:nvSpPr>
        <p:spPr>
          <a:xfrm>
            <a:off x="930639" y="4513124"/>
            <a:ext cx="659330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5B6A5E"/>
                </a:solidFill>
              </a:rPr>
              <a:t>Шаг 2: Замешивание омлетной смеси</a:t>
            </a:r>
          </a:p>
          <a:p>
            <a:br>
              <a:rPr lang="ru-RU" dirty="0">
                <a:solidFill>
                  <a:srgbClr val="5B6A5E"/>
                </a:solidFill>
              </a:rPr>
            </a:br>
            <a:r>
              <a:rPr lang="ru-RU" dirty="0">
                <a:solidFill>
                  <a:srgbClr val="5B6A5E"/>
                </a:solidFill>
              </a:rPr>
              <a:t>К яйцам добавляют молоко и соль. Омлетную смесь тщательно размешивают, выливают на смазанный противень.</a:t>
            </a:r>
          </a:p>
          <a:p>
            <a:endParaRPr lang="ru-RU" dirty="0">
              <a:solidFill>
                <a:srgbClr val="5B6A5E"/>
              </a:solidFill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7A55AFA-8295-4A15-A3F5-E2FD8AC0B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779" y="3212700"/>
            <a:ext cx="2743199" cy="327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546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D2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9E24BCE-48CF-4EA0-8CEE-DABDE8C6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Технологический процесс</a:t>
            </a:r>
          </a:p>
        </p:txBody>
      </p:sp>
      <p:sp>
        <p:nvSpPr>
          <p:cNvPr id="37" name="Номер слайда 36">
            <a:extLst>
              <a:ext uri="{FF2B5EF4-FFF2-40B4-BE49-F238E27FC236}">
                <a16:creationId xmlns:a16="http://schemas.microsoft.com/office/drawing/2014/main" id="{BF214639-68C6-49E7-90D4-F4DAFEFB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6</a:t>
            </a:fld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2E2384-8AB4-4C1C-A2DF-337C84C575A1}"/>
              </a:ext>
            </a:extLst>
          </p:cNvPr>
          <p:cNvSpPr txBox="1"/>
          <p:nvPr/>
        </p:nvSpPr>
        <p:spPr>
          <a:xfrm>
            <a:off x="3580598" y="1953928"/>
            <a:ext cx="68531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5B6A5E"/>
                </a:solidFill>
              </a:rPr>
              <a:t>Шаг 3: Запекание</a:t>
            </a:r>
          </a:p>
          <a:p>
            <a:br>
              <a:rPr lang="ru-RU" dirty="0">
                <a:solidFill>
                  <a:srgbClr val="5B6A5E"/>
                </a:solidFill>
              </a:rPr>
            </a:br>
            <a:r>
              <a:rPr lang="ru-RU" dirty="0">
                <a:solidFill>
                  <a:srgbClr val="5B6A5E"/>
                </a:solidFill>
              </a:rPr>
              <a:t>Омлетную смесь посыпают тертым сыром и запекают в жарочном шкафу, полностью прожаривая.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0A3F7583-D49F-4DA5-B630-7F8FDB2DE469}"/>
              </a:ext>
            </a:extLst>
          </p:cNvPr>
          <p:cNvSpPr txBox="1"/>
          <p:nvPr/>
        </p:nvSpPr>
        <p:spPr>
          <a:xfrm>
            <a:off x="851202" y="5009654"/>
            <a:ext cx="57492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5B6A5E"/>
                </a:solidFill>
              </a:rPr>
              <a:t>Шаг 4: Добавление тертого сыра</a:t>
            </a:r>
          </a:p>
          <a:p>
            <a:br>
              <a:rPr lang="ru-RU" dirty="0">
                <a:solidFill>
                  <a:srgbClr val="5B6A5E"/>
                </a:solidFill>
              </a:rPr>
            </a:br>
            <a:r>
              <a:rPr lang="ru-RU" dirty="0">
                <a:solidFill>
                  <a:srgbClr val="5B6A5E"/>
                </a:solidFill>
              </a:rPr>
              <a:t>Готовый омлет посыпаем тертым сыром и отправляем в духовой шкаф еще на 5 минут</a:t>
            </a:r>
          </a:p>
          <a:p>
            <a:endParaRPr lang="ru-RU" dirty="0">
              <a:solidFill>
                <a:srgbClr val="5B6A5E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33B53B-FF1C-499A-BC84-3573358E5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560" y="1643788"/>
            <a:ext cx="2299640" cy="2744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96302AC-D667-4043-A646-84B31B9B52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496" y="3607342"/>
            <a:ext cx="2299640" cy="27448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32B34A6-D203-4B20-96A5-74D5C77D98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15450" y="3607342"/>
            <a:ext cx="2299640" cy="274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718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29E24BCE-48CF-4EA0-8CEE-DABDE8C63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Технологический процесс</a:t>
            </a:r>
          </a:p>
        </p:txBody>
      </p:sp>
      <p:sp>
        <p:nvSpPr>
          <p:cNvPr id="37" name="Номер слайда 36">
            <a:extLst>
              <a:ext uri="{FF2B5EF4-FFF2-40B4-BE49-F238E27FC236}">
                <a16:creationId xmlns:a16="http://schemas.microsoft.com/office/drawing/2014/main" id="{BF214639-68C6-49E7-90D4-F4DAFEFBFE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7</a:t>
            </a:fld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12E2384-8AB4-4C1C-A2DF-337C84C575A1}"/>
              </a:ext>
            </a:extLst>
          </p:cNvPr>
          <p:cNvSpPr txBox="1"/>
          <p:nvPr/>
        </p:nvSpPr>
        <p:spPr>
          <a:xfrm>
            <a:off x="3609473" y="2050181"/>
            <a:ext cx="7151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5B6A5E"/>
                </a:solidFill>
              </a:rPr>
              <a:t>Шаг 5: Нарезание омлета на порции</a:t>
            </a:r>
          </a:p>
          <a:p>
            <a:br>
              <a:rPr lang="ru-RU" dirty="0">
                <a:solidFill>
                  <a:srgbClr val="5B6A5E"/>
                </a:solidFill>
              </a:rPr>
            </a:br>
            <a:r>
              <a:rPr lang="ru-RU" dirty="0">
                <a:solidFill>
                  <a:srgbClr val="5B6A5E"/>
                </a:solidFill>
              </a:rPr>
              <a:t>Готовый омлет нарезается и выкладывается на порционные тарелки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017022-27A2-4117-AB26-A88768FB1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817" y="1953928"/>
            <a:ext cx="2446299" cy="29199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1956222-76D0-4659-8CA4-11677F1E17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0" y="3215542"/>
            <a:ext cx="5273831" cy="327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8331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825CB-5684-4E97-80FA-A48BC074B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B371F2-DBA5-415A-82C8-651F587B85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40130" y="2009775"/>
            <a:ext cx="3924300" cy="3948875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Biome Light" panose="020B0303030204020804" pitchFamily="34" charset="0"/>
                <a:cs typeface="Biome Light" panose="020B0303030204020804" pitchFamily="34" charset="0"/>
              </a:rPr>
              <a:t>Организация горячего питания в школах – это не просто забота о здоровье детей, это инвестиции в будущее нашей страны. Полноценный завтрак – это залог успешной учебы, крепкого здоровья и счастливого детства!</a:t>
            </a:r>
            <a:endParaRPr lang="ru-RU" sz="1600" dirty="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  <a:p>
            <a:pPr marL="0" indent="0" rtl="0">
              <a:lnSpc>
                <a:spcPct val="150000"/>
              </a:lnSpc>
              <a:buNone/>
            </a:pPr>
            <a:endParaRPr lang="ru-RU" sz="1600" dirty="0">
              <a:solidFill>
                <a:schemeClr val="accent2">
                  <a:lumMod val="50000"/>
                </a:schemeClr>
              </a:solidFill>
              <a:latin typeface="Biome Light" panose="020B0303030204020804" pitchFamily="34" charset="0"/>
              <a:cs typeface="Biome Light" panose="020B0303030204020804" pitchFamily="34" charset="0"/>
            </a:endParaRPr>
          </a:p>
        </p:txBody>
      </p:sp>
      <p:sp>
        <p:nvSpPr>
          <p:cNvPr id="24" name="Номер слайда 23">
            <a:extLst>
              <a:ext uri="{FF2B5EF4-FFF2-40B4-BE49-F238E27FC236}">
                <a16:creationId xmlns:a16="http://schemas.microsoft.com/office/drawing/2014/main" id="{EF02AD77-17EE-49EB-8387-86DED6AD89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 rtlCol="0"/>
          <a:lstStyle/>
          <a:p>
            <a:pPr rtl="0"/>
            <a:fld id="{294A09A9-5501-47C1-A89A-A340965A2BE2}" type="slidenum">
              <a:rPr lang="ru-RU" smtClean="0"/>
              <a:pPr rtl="0"/>
              <a:t>8</a:t>
            </a:fld>
            <a:endParaRPr lang="ru-RU"/>
          </a:p>
        </p:txBody>
      </p:sp>
      <p:pic>
        <p:nvPicPr>
          <p:cNvPr id="1026" name="Picture 2" descr="screenshot">
            <a:extLst>
              <a:ext uri="{FF2B5EF4-FFF2-40B4-BE49-F238E27FC236}">
                <a16:creationId xmlns:a16="http://schemas.microsoft.com/office/drawing/2014/main" id="{4EF6606F-4047-4642-8417-BA7A140AC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538" y="1805751"/>
            <a:ext cx="5751575" cy="4152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77789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Minimalist Presentation">
      <a:dk1>
        <a:sysClr val="windowText" lastClr="000000"/>
      </a:dk1>
      <a:lt1>
        <a:sysClr val="window" lastClr="FFFFFF"/>
      </a:lt1>
      <a:dk2>
        <a:srgbClr val="ABABAB"/>
      </a:dk2>
      <a:lt2>
        <a:srgbClr val="F2F1EE"/>
      </a:lt2>
      <a:accent1>
        <a:srgbClr val="D8D2CD"/>
      </a:accent1>
      <a:accent2>
        <a:srgbClr val="C0C9C2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Biome Light"/>
        <a:ea typeface=""/>
        <a:cs typeface=""/>
      </a:majorFont>
      <a:minorFont>
        <a:latin typeface="Biome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50840276_TF16411245_Win32" id="{D9D7E3F3-D6BF-47D8-81CC-DF52EA9D1F27}" vid="{FC9FDDB7-8750-4770-BCD6-FB78CEC33015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3A10211-FBDE-44DA-8AD6-29E596B2975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A1B7BBB-8F46-4BA8-85EC-2ECC1D2E329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0976319-4513-485C-AD3A-E56C39927A38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в минималистичных цветах</Template>
  <TotalTime>98</TotalTime>
  <Words>392</Words>
  <Application>Microsoft Office PowerPoint</Application>
  <PresentationFormat>Широкоэкранный</PresentationFormat>
  <Paragraphs>51</Paragraphs>
  <Slides>8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Arial</vt:lpstr>
      <vt:lpstr>Biome Light</vt:lpstr>
      <vt:lpstr>Calibri</vt:lpstr>
      <vt:lpstr>Тема Office</vt:lpstr>
      <vt:lpstr>Приготовление горячего завтрака</vt:lpstr>
      <vt:lpstr>Польза горячего завтрака</vt:lpstr>
      <vt:lpstr>Омлет с сыром</vt:lpstr>
      <vt:lpstr>Все продовольственное сырье, пищевые продукты, используемые для приготовления блюда  «Омлет с сыром», соответствуют требованиям действующих нормативных и технических документов, имеют сопроводительные документы, подтверждающие их безопасность и качество.  Подготовка сырья производится в соответствии с рекомендациями Сборника технологических нормативов для предприятий общественного питания и технологическими рекомендациями. </vt:lpstr>
      <vt:lpstr>Технологический процесс</vt:lpstr>
      <vt:lpstr>Технологический процесс</vt:lpstr>
      <vt:lpstr>Технологический процесс</vt:lpstr>
      <vt:lpstr>Заключение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Приготовление горячего завтрака</dc:title>
  <dc:creator>Ольга Бабаева</dc:creator>
  <cp:lastModifiedBy>Ольга Бабаева</cp:lastModifiedBy>
  <cp:revision>2</cp:revision>
  <dcterms:created xsi:type="dcterms:W3CDTF">2024-09-11T12:21:52Z</dcterms:created>
  <dcterms:modified xsi:type="dcterms:W3CDTF">2024-09-11T14:03:58Z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